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141954-138B-4B64-BAD7-E8E9401AA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03A102-5BA0-478D-B548-99E0908E94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BCDC3F-E53D-4E4C-9CEE-DD13A288C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9E07-42B0-4571-A9C5-24BD5B720259}" type="datetimeFigureOut">
              <a:rPr lang="ru-UA" smtClean="0"/>
              <a:t>04.10.2022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52E8B-8338-49F3-AC0D-C4AC1661B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E86462-AB04-4884-A9A9-21E58516B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1ECB-7258-4B1E-8B6E-D410ED1FFC0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244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BFEFD5-EED4-40BF-9992-92402EDD0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5D886E-0084-4DFD-8FA9-B8EAAF351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242452-A59A-4EEC-8EBB-F260DF335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9E07-42B0-4571-A9C5-24BD5B720259}" type="datetimeFigureOut">
              <a:rPr lang="ru-UA" smtClean="0"/>
              <a:t>04.10.2022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8F5A9D-CC5C-46D6-8AC3-0CD2D909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0A070C-2250-40B1-85E0-2B6B62246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1ECB-7258-4B1E-8B6E-D410ED1FFC0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622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66F1C89-D605-429F-9A3E-ECFB35A869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7EDDD3-D7B9-4754-9E25-4F0B8CDA6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10C239-16EE-42C8-B8A3-5ABADB4C8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9E07-42B0-4571-A9C5-24BD5B720259}" type="datetimeFigureOut">
              <a:rPr lang="ru-UA" smtClean="0"/>
              <a:t>04.10.2022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51285F-1009-4C9A-A739-6A6CD93B2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18EF02-881F-4254-85DC-25F4092A9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1ECB-7258-4B1E-8B6E-D410ED1FFC0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6079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E5060-D12D-4731-941E-584C2A691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625BC-FB8C-4F77-A464-16988D4E2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B234F8-F773-45FD-A65B-830A5478D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9E07-42B0-4571-A9C5-24BD5B720259}" type="datetimeFigureOut">
              <a:rPr lang="ru-UA" smtClean="0"/>
              <a:t>04.10.2022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A96B5E-3D12-41AD-8ADC-98F430E78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B7A6BE-DD3E-44C2-BB98-7D6E8838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1ECB-7258-4B1E-8B6E-D410ED1FFC0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03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5C363-4AF3-41DB-B1AB-DAC32580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915ECD-28BF-4781-9E1B-7E5798B59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0512F6-515F-4E48-A1D1-A317C688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9E07-42B0-4571-A9C5-24BD5B720259}" type="datetimeFigureOut">
              <a:rPr lang="ru-UA" smtClean="0"/>
              <a:t>04.10.2022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802C30-E7B5-4270-B062-30832B122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245714-75C5-4C0A-BE21-04C7F96FC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1ECB-7258-4B1E-8B6E-D410ED1FFC0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590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CDDB28-EB3C-4F70-946F-05B1EB5D6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6F2BC-7FDA-4C8A-8CD0-34C2BF9B5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1542C8-8B64-4424-8C9A-DB024E24C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B727D3-38EF-46F5-8D08-54E8A8E0D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9E07-42B0-4571-A9C5-24BD5B720259}" type="datetimeFigureOut">
              <a:rPr lang="ru-UA" smtClean="0"/>
              <a:t>04.10.2022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E14A97-68C7-4499-B901-E475AAB9D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FA8E10-EA53-42BB-9897-D2CBC6F5C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1ECB-7258-4B1E-8B6E-D410ED1FFC0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629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7E1E7-8232-4977-BBAA-7565CB6FF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19277D-CC9B-4B06-B367-A9598B503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ECD795-8DB6-482E-B582-0EB33EB1A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C000AB-AAC1-4D54-BB98-C348E7193A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BBE0B3C-FE10-49BD-BA00-1C1E968D22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26E9E8-EA4A-4DD0-86AB-34EE17C6A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9E07-42B0-4571-A9C5-24BD5B720259}" type="datetimeFigureOut">
              <a:rPr lang="ru-UA" smtClean="0"/>
              <a:t>04.10.2022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CAA068-B4FE-4DC3-94C3-C425E8772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75015B-09FD-4561-A60F-BC3233FF4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1ECB-7258-4B1E-8B6E-D410ED1FFC0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3841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6F243-6D9C-424B-BFDA-03A6F5AAE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6404C1A-5CCD-437C-AE48-DD21D66BB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9E07-42B0-4571-A9C5-24BD5B720259}" type="datetimeFigureOut">
              <a:rPr lang="ru-UA" smtClean="0"/>
              <a:t>04.10.2022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A382C7-A009-4867-A497-23BB10CA0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D2EBA4-9174-4B2F-BD6D-FE1DC36F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1ECB-7258-4B1E-8B6E-D410ED1FFC0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794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3C4F0D-F4FE-4C06-8040-999B1E445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9E07-42B0-4571-A9C5-24BD5B720259}" type="datetimeFigureOut">
              <a:rPr lang="ru-UA" smtClean="0"/>
              <a:t>04.10.2022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AAC944D-D9F5-4709-986E-BCE928EE7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511D2C-E674-4BDB-84C4-9C4C88D6C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1ECB-7258-4B1E-8B6E-D410ED1FFC0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616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B669E8-6400-4B97-BE29-788FC92DF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F36F60-050F-4974-8DEA-719925C48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E66DCA-5002-4A64-B92C-DCAC462CA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F89305-BA4E-46E8-9816-F6C0B3DED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9E07-42B0-4571-A9C5-24BD5B720259}" type="datetimeFigureOut">
              <a:rPr lang="ru-UA" smtClean="0"/>
              <a:t>04.10.2022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D0FF62-440A-4069-B6B0-2E5745FCE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56E6E8-78B2-42B9-89A6-48970BF4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1ECB-7258-4B1E-8B6E-D410ED1FFC0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60299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90C12F-FC4F-4EE4-918F-A6E9C3343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0087F13-1BAE-4603-975E-F74360A3B0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0A9025-43F0-4613-9E46-FABD7D7F1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BBB71A-EA78-4B91-9BDB-07D2A19E9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9E07-42B0-4571-A9C5-24BD5B720259}" type="datetimeFigureOut">
              <a:rPr lang="ru-UA" smtClean="0"/>
              <a:t>04.10.2022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503546-D221-4DA3-BEB4-36B8E9F5F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0DC25E-3124-4117-B147-684FD2F4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1ECB-7258-4B1E-8B6E-D410ED1FFC0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706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ABBB6-23AE-47EB-BC83-422CF7C77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A02581-B140-4D5A-A6DF-9964992E1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E5829B-3CBF-4E95-A6BB-911D2F5C0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9E07-42B0-4571-A9C5-24BD5B720259}" type="datetimeFigureOut">
              <a:rPr lang="ru-UA" smtClean="0"/>
              <a:t>04.10.2022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BBF7E1-FE27-4900-8372-566A76EFB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F44189-CCE7-4DA3-A0A6-E6C3CF8E7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61ECB-7258-4B1E-8B6E-D410ED1FFC0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287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4%D0%BB%D0%BE%D1%80%D0%B5%D0%BD%D1%86%D1%96%D1%8F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.wikipedia.org/wiki/%D0%86%D1%82%D0%B0%D0%BB%D1%96%D1%8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3B563-181B-445B-B06F-8C090152F6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E3D963-6337-48F5-BAC0-F22497ED3B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F0EE63-8BAB-4B26-B691-983E9FF27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" y="80963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E5B8DB-A19C-40B8-BB2D-562E7D08D421}"/>
              </a:ext>
            </a:extLst>
          </p:cNvPr>
          <p:cNvSpPr txBox="1"/>
          <p:nvPr/>
        </p:nvSpPr>
        <p:spPr>
          <a:xfrm>
            <a:off x="2279892" y="2397052"/>
            <a:ext cx="76322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b="1" i="1" dirty="0">
                <a:solidFill>
                  <a:srgbClr val="7030A0"/>
                </a:solidFill>
              </a:rPr>
              <a:t>Всесвітній день захисту тварин</a:t>
            </a:r>
          </a:p>
          <a:p>
            <a:pPr algn="ctr"/>
            <a:r>
              <a:rPr lang="uk-UA" sz="4000" b="1" i="1" dirty="0">
                <a:solidFill>
                  <a:srgbClr val="7030A0"/>
                </a:solidFill>
              </a:rPr>
              <a:t>4 жовтня</a:t>
            </a:r>
            <a:r>
              <a:rPr lang="uk-UA" sz="4000" b="1" i="1" dirty="0">
                <a:solidFill>
                  <a:srgbClr val="7030A0"/>
                </a:solidFill>
                <a:sym typeface="Wingdings" panose="05000000000000000000" pitchFamily="2" charset="2"/>
              </a:rPr>
              <a:t></a:t>
            </a:r>
            <a:endParaRPr lang="ru-UA" sz="4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02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2C75E88-9328-43C4-89AF-80B192426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82154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97A1B4F-E900-4860-B1FD-9013E0CFC983}"/>
              </a:ext>
            </a:extLst>
          </p:cNvPr>
          <p:cNvSpPr/>
          <p:nvPr/>
        </p:nvSpPr>
        <p:spPr>
          <a:xfrm>
            <a:off x="1430215" y="2802877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Open Sans"/>
              </a:rPr>
              <a:t>4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Open Sans"/>
              </a:rPr>
              <a:t>жовтня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Open Sans"/>
              </a:rPr>
              <a:t> – у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Open Sans"/>
              </a:rPr>
              <a:t>світі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Open Sans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Open Sans"/>
              </a:rPr>
              <a:t>відзначають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Open Sans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Open Sans"/>
              </a:rPr>
              <a:t>Всесвітній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Open Sans"/>
              </a:rPr>
              <a:t> день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Open Sans"/>
              </a:rPr>
              <a:t>тварин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Open Sans"/>
              </a:rPr>
              <a:t> (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Open Sans"/>
              </a:rPr>
              <a:t>World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Open Sans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Open Sans"/>
              </a:rPr>
              <a:t>Animal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Open Sans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Open Sans"/>
              </a:rPr>
              <a:t>Day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Open Sans"/>
              </a:rPr>
              <a:t>) —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Open Sans"/>
              </a:rPr>
              <a:t>міжнародний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Open Sans"/>
              </a:rPr>
              <a:t> день,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Open Sans"/>
              </a:rPr>
              <a:t>спрямований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Open Sans"/>
              </a:rPr>
              <a:t> на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Open Sans"/>
              </a:rPr>
              <a:t>привернення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Open Sans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Open Sans"/>
              </a:rPr>
              <a:t>уваги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Open Sans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Open Sans"/>
              </a:rPr>
              <a:t>людства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Open Sans"/>
              </a:rPr>
              <a:t> до прав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Open Sans"/>
              </a:rPr>
              <a:t>тварин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Open Sans"/>
              </a:rPr>
              <a:t> та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Open Sans"/>
              </a:rPr>
              <a:t>їх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Open Sans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Open Sans"/>
              </a:rPr>
              <a:t>добробуту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Open Sans"/>
              </a:rPr>
              <a:t>, так як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Open Sans"/>
              </a:rPr>
              <a:t>щодня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Open Sans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Open Sans"/>
              </a:rPr>
              <a:t>тварини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Open Sans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Open Sans"/>
              </a:rPr>
              <a:t>опиняються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Open Sans"/>
              </a:rPr>
              <a:t> на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Open Sans"/>
              </a:rPr>
              <a:t>межі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Open Sans"/>
              </a:rPr>
              <a:t>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Open Sans"/>
              </a:rPr>
              <a:t>зникнення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Open Sans"/>
              </a:rPr>
              <a:t>.</a:t>
            </a:r>
            <a:endParaRPr lang="ru-UA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9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:a16="http://schemas.microsoft.com/office/drawing/2014/main" id="{2CBDA3F0-0B73-4629-B342-E60DDEF2B5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81" y="261568"/>
            <a:ext cx="11112109" cy="5703133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C7E6602-915F-4CC3-A05A-E64DF13B04CA}"/>
              </a:ext>
            </a:extLst>
          </p:cNvPr>
          <p:cNvSpPr/>
          <p:nvPr/>
        </p:nvSpPr>
        <p:spPr>
          <a:xfrm>
            <a:off x="343681" y="576775"/>
            <a:ext cx="63806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дня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проголошена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німецьким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письменником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зоозахником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Генріхом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Циммерманом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організував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зібрання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нагоди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1925 року у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Берлінському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палаці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спорту. А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1931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конгрес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прихильників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руху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проходив у </a:t>
            </a:r>
            <a:r>
              <a:rPr lang="ru-RU" sz="2400" b="1" i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Флоренці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Флоренції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400" b="1" i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Італі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Італія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одноголосно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ухвалив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пропозицію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оголосити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всесвітнім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днем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Дата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Дня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вибрана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честь дня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відомого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католицького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священика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Франциска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Ассизького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померлого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4-го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1226-го року,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котрий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католицькій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культурі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покровителем </a:t>
            </a:r>
            <a:r>
              <a:rPr lang="ru-RU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4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182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54120-DA40-4246-BBBA-724984A30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C7E77F1-E00A-47C3-9DAB-E7810D6A9F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46600" cy="6858000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4AE4AEA-2B5D-4724-A421-87C9B6633749}"/>
              </a:ext>
            </a:extLst>
          </p:cNvPr>
          <p:cNvSpPr/>
          <p:nvPr/>
        </p:nvSpPr>
        <p:spPr>
          <a:xfrm>
            <a:off x="140677" y="717453"/>
            <a:ext cx="90033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Перше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товариство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захисту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тварин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з’явилося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 в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Англії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 в 1824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році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. У 1978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році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 в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Парижі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, в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будівлі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 ЮНЕСКО,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урочисто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 проголосили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Декларацію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 прав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тварин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. У 1981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році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 створено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Всесвітнє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товариство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захисту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тварин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, у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складі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якого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більше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 300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організацій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 з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усього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світу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. У 1986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році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 Рада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Європи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прийняла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Конвенцію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 про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захист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експериментальних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тварин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, а в 1987 – про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захист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домашніх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тварин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. У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багатьох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країнах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домашні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тварини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 давно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вважаються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повноправними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 членами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сім’ї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effectLst/>
                <a:latin typeface="Open Sans"/>
              </a:rPr>
              <a:t>.  </a:t>
            </a:r>
            <a:endParaRPr lang="ru-UA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0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6B6D8C-74AB-4C05-B4AE-6ACA8466F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3ED4646-8A6E-4163-B8BE-6C8F73D78E90}"/>
              </a:ext>
            </a:extLst>
          </p:cNvPr>
          <p:cNvSpPr/>
          <p:nvPr/>
        </p:nvSpPr>
        <p:spPr>
          <a:xfrm>
            <a:off x="246743" y="365125"/>
            <a:ext cx="90859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"/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В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Україні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День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захисту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тварин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святкується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починаючи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із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2000 року.</a:t>
            </a:r>
          </a:p>
          <a:p>
            <a:pPr algn="just" fontAlgn="b"/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На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сьогодні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у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світі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діє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цілий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ряд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міжнародних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природоохоронних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конвенцій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і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угод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світового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,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європейського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,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регіонального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та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міждержавного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рівнів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,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які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є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чинними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й для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України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.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Серед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них: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Конвенція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про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охорону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біологічного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різноманіття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,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Конвенція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про водно-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болотні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угіддя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,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що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мають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міжнародне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значення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,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головним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чином як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середовища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існування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водоплавних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птахів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(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Рамсарська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конвенція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),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Конвенція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з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охорони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дикої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фауни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,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флори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та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природних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місць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перебування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в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Європі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(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Бернська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конвенція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), “Про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міжнародну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торгівлю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видами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дикої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флори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і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фауни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,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що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знаходяться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під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загрозою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знищення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” (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effectLst/>
                <a:latin typeface="Open Sans"/>
              </a:rPr>
              <a:t>CITIES).</a:t>
            </a:r>
          </a:p>
        </p:txBody>
      </p:sp>
      <p:pic>
        <p:nvPicPr>
          <p:cNvPr id="18" name="Объект 17">
            <a:extLst>
              <a:ext uri="{FF2B5EF4-FFF2-40B4-BE49-F238E27FC236}">
                <a16:creationId xmlns:a16="http://schemas.microsoft.com/office/drawing/2014/main" id="{FCB447B1-D04D-4861-A75C-C82B5696D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1BA539F-4E40-4943-B2A5-57AA64BC52E2}"/>
              </a:ext>
            </a:extLst>
          </p:cNvPr>
          <p:cNvSpPr/>
          <p:nvPr/>
        </p:nvSpPr>
        <p:spPr>
          <a:xfrm>
            <a:off x="246743" y="1103788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"/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В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Україні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День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захисту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тварин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святкується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починаючи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із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2000 року.</a:t>
            </a:r>
          </a:p>
          <a:p>
            <a:pPr algn="just" fontAlgn="b"/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На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сьогодні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у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світі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діє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цілий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ряд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міжнародних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природоохоронних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конвенцій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і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угод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світового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,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європейського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,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регіонального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та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міждержавного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рівнів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,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які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є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чинними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й для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України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.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Серед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них: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Конвенція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про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охорону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біологічного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різноманіття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,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Конвенція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про водно-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болотні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угіддя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,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що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мають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міжнародне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значення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,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головним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чином як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середовища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існування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водоплавних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птахів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(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Рамсарська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конвенція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),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Конвенція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з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охорони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дикої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фауни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,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флори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та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природних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місць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перебування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в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Європі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(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Бернська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конвенція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), “Про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міжнародну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торгівлю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видами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дикої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флори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і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фауни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,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що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знаходяться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під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загрозою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effectLst/>
                <a:latin typeface="Open Sans"/>
              </a:rPr>
              <a:t>знищення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Open Sans"/>
              </a:rPr>
              <a:t>” (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Open Sans"/>
              </a:rPr>
              <a:t>CITIES).</a:t>
            </a:r>
          </a:p>
        </p:txBody>
      </p:sp>
    </p:spTree>
    <p:extLst>
      <p:ext uri="{BB962C8B-B14F-4D97-AF65-F5344CB8AC3E}">
        <p14:creationId xmlns:p14="http://schemas.microsoft.com/office/powerpoint/2010/main" val="84933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2A0A9-954E-42BA-A53F-24768BF7B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6625C4D-FBB1-4E96-9458-C8B3EFDD3B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999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540721-E7E7-43BE-AE3F-95DD5E836612}"/>
              </a:ext>
            </a:extLst>
          </p:cNvPr>
          <p:cNvSpPr/>
          <p:nvPr/>
        </p:nvSpPr>
        <p:spPr>
          <a:xfrm>
            <a:off x="-1" y="0"/>
            <a:ext cx="327777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нашій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відтворення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тваринного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регулюються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Конституцією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Законами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„Про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тваринний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”, „Про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охорону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природного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”, „Про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мисливське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полювання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”, „Про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жорсткого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поводження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”, “Про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Червону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книгу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ru-UA" sz="20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974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C068E-62C6-4865-B196-659DED863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4A2F60C-B74B-4C5F-A01E-822FB8A6B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28352EA-D1D7-4894-A09A-6D176D4F6B16}"/>
              </a:ext>
            </a:extLst>
          </p:cNvPr>
          <p:cNvSpPr/>
          <p:nvPr/>
        </p:nvSpPr>
        <p:spPr>
          <a:xfrm>
            <a:off x="2377440" y="1448972"/>
            <a:ext cx="6766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речей,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загрожують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нашим „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меншим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братам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Щодня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зловживанням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водно-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болотні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угіддя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ліси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руйнуються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живих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істот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перетворюють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асфальтні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дороги.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того, незаконна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торгівля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дикою природою та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браконьєрство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призводять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зникнення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цілих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популяцій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b"/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статистикою,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щогодини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лиця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зникають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безповоротно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Щодня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зникає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70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фауни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флори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За 25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останніх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біологічне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різноманіття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скоротилося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третину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3483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12">
            <a:extLst>
              <a:ext uri="{FF2B5EF4-FFF2-40B4-BE49-F238E27FC236}">
                <a16:creationId xmlns:a16="http://schemas.microsoft.com/office/drawing/2014/main" id="{17D68DA9-CA39-4E2E-A06E-7EB050ED4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26" y="928468"/>
            <a:ext cx="5703277" cy="5811203"/>
          </a:xfrm>
        </p:spPr>
        <p:txBody>
          <a:bodyPr>
            <a:normAutofit/>
          </a:bodyPr>
          <a:lstStyle/>
          <a:p>
            <a:pPr marL="0" indent="0" algn="ctr" fontAlgn="b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привід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нагадати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людям про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їхню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підвищити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свідомість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 fontAlgn="b">
              <a:buNone/>
            </a:pPr>
            <a:endParaRPr lang="en-US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b">
              <a:buNone/>
            </a:pPr>
            <a:endParaRPr lang="en-US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b">
              <a:buNone/>
            </a:pP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71EF445-97FE-45EF-89F3-73301FB5C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071" y="225083"/>
            <a:ext cx="4919003" cy="288387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8E2B4DD-7F83-4C1A-93C1-23E5EE5F5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018" y="2820312"/>
            <a:ext cx="3232053" cy="260955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9C1328C-B8B6-4C8D-A19A-C838FE0378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5" y="3510770"/>
            <a:ext cx="4152315" cy="321885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747A561-F8B7-4494-A788-8BE99D318C6A}"/>
              </a:ext>
            </a:extLst>
          </p:cNvPr>
          <p:cNvSpPr txBox="1"/>
          <p:nvPr/>
        </p:nvSpPr>
        <p:spPr>
          <a:xfrm>
            <a:off x="6231989" y="3510770"/>
            <a:ext cx="590608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невиснажливе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тваринного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з нас, тому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закликаємо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долучитись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відзначення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Всесвітнього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дня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особистими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справами внести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посильний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внесок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необхідну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добру справу»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771379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9491F-CEA5-4874-AB87-A91D6019A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solidFill>
                  <a:srgbClr val="002060"/>
                </a:solidFill>
              </a:rPr>
              <a:t>Наші брати найменші</a:t>
            </a:r>
            <a:endParaRPr lang="ru-UA" b="1" i="1" dirty="0">
              <a:solidFill>
                <a:srgbClr val="00206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61E862E-2CBC-45DD-A915-7ADAB2D92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34" y="119086"/>
            <a:ext cx="2658793" cy="2323110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46B221-CCBE-4A87-940A-19B727EE1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854" y="1584682"/>
            <a:ext cx="3034503" cy="28311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AB69132-9A81-44FF-A9E6-764BE1BE9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75" y="1584682"/>
            <a:ext cx="3194539" cy="324139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ADED6EC-2F12-49EF-808C-DD9608DF43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41" y="3429000"/>
            <a:ext cx="3194539" cy="311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29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630</Words>
  <Application>Microsoft Office PowerPoint</Application>
  <PresentationFormat>Широкоэкранный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Наші брати найменші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</cp:revision>
  <dcterms:created xsi:type="dcterms:W3CDTF">2022-09-28T08:28:34Z</dcterms:created>
  <dcterms:modified xsi:type="dcterms:W3CDTF">2022-10-04T11:46:38Z</dcterms:modified>
</cp:coreProperties>
</file>